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721" r:id="rId3"/>
    <p:sldId id="768" r:id="rId4"/>
    <p:sldId id="716" r:id="rId5"/>
    <p:sldId id="692" r:id="rId6"/>
    <p:sldId id="690" r:id="rId7"/>
    <p:sldId id="694" r:id="rId8"/>
    <p:sldId id="696" r:id="rId9"/>
    <p:sldId id="697" r:id="rId10"/>
    <p:sldId id="698" r:id="rId11"/>
    <p:sldId id="699" r:id="rId12"/>
    <p:sldId id="695" r:id="rId13"/>
    <p:sldId id="700"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693" r:id="rId27"/>
    <p:sldId id="714" r:id="rId28"/>
    <p:sldId id="691" r:id="rId29"/>
    <p:sldId id="686" r:id="rId30"/>
    <p:sldId id="730" r:id="rId31"/>
    <p:sldId id="731" r:id="rId32"/>
    <p:sldId id="732" r:id="rId33"/>
    <p:sldId id="733" r:id="rId34"/>
    <p:sldId id="735" r:id="rId35"/>
    <p:sldId id="736" r:id="rId36"/>
    <p:sldId id="737" r:id="rId37"/>
    <p:sldId id="738" r:id="rId38"/>
    <p:sldId id="739" r:id="rId39"/>
    <p:sldId id="747" r:id="rId40"/>
    <p:sldId id="740" r:id="rId41"/>
    <p:sldId id="725" r:id="rId42"/>
    <p:sldId id="724" r:id="rId43"/>
    <p:sldId id="726" r:id="rId44"/>
    <p:sldId id="723" r:id="rId45"/>
    <p:sldId id="766" r:id="rId46"/>
    <p:sldId id="734" r:id="rId47"/>
    <p:sldId id="748" r:id="rId48"/>
    <p:sldId id="741" r:id="rId49"/>
    <p:sldId id="746" r:id="rId50"/>
    <p:sldId id="742" r:id="rId51"/>
    <p:sldId id="750" r:id="rId52"/>
    <p:sldId id="765" r:id="rId53"/>
    <p:sldId id="743" r:id="rId54"/>
    <p:sldId id="744" r:id="rId55"/>
    <p:sldId id="745" r:id="rId56"/>
    <p:sldId id="749" r:id="rId57"/>
    <p:sldId id="751" r:id="rId58"/>
    <p:sldId id="752" r:id="rId59"/>
    <p:sldId id="762" r:id="rId60"/>
    <p:sldId id="689" r:id="rId61"/>
    <p:sldId id="764" r:id="rId62"/>
    <p:sldId id="728" r:id="rId63"/>
    <p:sldId id="7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426" autoAdjust="0"/>
  </p:normalViewPr>
  <p:slideViewPr>
    <p:cSldViewPr snapToGrid="0">
      <p:cViewPr varScale="1">
        <p:scale>
          <a:sx n="72" d="100"/>
          <a:sy n="72" d="100"/>
        </p:scale>
        <p:origin x="81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60</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7484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81663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9/26/2024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9/26/2024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9/26/2024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twelve-week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150"/>
          <a:stretch/>
        </p:blipFill>
        <p:spPr>
          <a:xfrm>
            <a:off x="324091" y="1040285"/>
            <a:ext cx="11867909" cy="581771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
        <p:nvSpPr>
          <p:cNvPr id="3" name="Rectangle 2">
            <a:extLst>
              <a:ext uri="{FF2B5EF4-FFF2-40B4-BE49-F238E27FC236}">
                <a16:creationId xmlns:a16="http://schemas.microsoft.com/office/drawing/2014/main" id="{E7F21027-9AE6-4859-A136-170E6E05E845}"/>
              </a:ext>
            </a:extLst>
          </p:cNvPr>
          <p:cNvSpPr/>
          <p:nvPr/>
        </p:nvSpPr>
        <p:spPr>
          <a:xfrm>
            <a:off x="-567158" y="1036081"/>
            <a:ext cx="960698" cy="5821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602038"/>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7" name="Picture 6">
            <a:extLst>
              <a:ext uri="{FF2B5EF4-FFF2-40B4-BE49-F238E27FC236}">
                <a16:creationId xmlns:a16="http://schemas.microsoft.com/office/drawing/2014/main" id="{A07BB4AD-98C3-4D10-FDA9-D73FF157291A}"/>
              </a:ext>
            </a:extLst>
          </p:cNvPr>
          <p:cNvPicPr>
            <a:picLocks noChangeAspect="1"/>
          </p:cNvPicPr>
          <p:nvPr/>
        </p:nvPicPr>
        <p:blipFill>
          <a:blip r:embed="rId3"/>
          <a:stretch>
            <a:fillRect/>
          </a:stretch>
        </p:blipFill>
        <p:spPr>
          <a:xfrm>
            <a:off x="0" y="5002651"/>
            <a:ext cx="12192000" cy="2986254"/>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21</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25</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descr="A group of men standing in front of a whiteboard&#10;&#10;Description automatically generated">
            <a:extLst>
              <a:ext uri="{FF2B5EF4-FFF2-40B4-BE49-F238E27FC236}">
                <a16:creationId xmlns:a16="http://schemas.microsoft.com/office/drawing/2014/main" id="{4F3BAF55-1768-F583-B3F9-C22B8E792DAA}"/>
              </a:ext>
            </a:extLst>
          </p:cNvPr>
          <p:cNvPicPr>
            <a:picLocks noChangeAspect="1"/>
          </p:cNvPicPr>
          <p:nvPr/>
        </p:nvPicPr>
        <p:blipFill>
          <a:blip r:embed="rId2">
            <a:extLst>
              <a:ext uri="{28A0092B-C50C-407E-A947-70E740481C1C}">
                <a14:useLocalDpi xmlns:a14="http://schemas.microsoft.com/office/drawing/2010/main" val="0"/>
              </a:ext>
            </a:extLst>
          </a:blip>
          <a:srcRect t="14921"/>
          <a:stretch/>
        </p:blipFill>
        <p:spPr>
          <a:xfrm>
            <a:off x="1524000" y="1023256"/>
            <a:ext cx="9144000" cy="5834743"/>
          </a:xfrm>
          <a:prstGeom prst="rect">
            <a:avLst/>
          </a:prstGeom>
        </p:spPr>
      </p:pic>
    </p:spTree>
    <p:extLst>
      <p:ext uri="{BB962C8B-B14F-4D97-AF65-F5344CB8AC3E}">
        <p14:creationId xmlns:p14="http://schemas.microsoft.com/office/powerpoint/2010/main" val="3831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33</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pic>
        <p:nvPicPr>
          <p:cNvPr id="7" name="Picture 6" descr="Icon&#10;&#10;Description automatically generated">
            <a:extLst>
              <a:ext uri="{FF2B5EF4-FFF2-40B4-BE49-F238E27FC236}">
                <a16:creationId xmlns:a16="http://schemas.microsoft.com/office/drawing/2014/main" id="{AD511054-B7FD-42E7-8CDB-1930483A4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or geographical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7" name="Picture 6" descr="\documentclass{article}&#10;\usepackage{amsmath,xcolor}&#10;\pagestyle{empty}&#10;\begin{document}&#10;&#10;$\textcolor{white}{\frac{TP+TN}{TP&#10;+TN+FP+FN}}&#10;$&#10;&#10;\end{document}" title="IguanaTex Bitmap Display">
            <a:extLst>
              <a:ext uri="{FF2B5EF4-FFF2-40B4-BE49-F238E27FC236}">
                <a16:creationId xmlns:a16="http://schemas.microsoft.com/office/drawing/2014/main" id="{A20DDF70-BDAB-47E5-BAF4-7E032DCA418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90342" y="4276850"/>
            <a:ext cx="3701656" cy="1100664"/>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Icon&#10;&#10;Description automatically generated">
            <a:extLst>
              <a:ext uri="{FF2B5EF4-FFF2-40B4-BE49-F238E27FC236}">
                <a16:creationId xmlns:a16="http://schemas.microsoft.com/office/drawing/2014/main" id="{E1A5406D-D34D-44C3-97C1-4247AF73F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81" y="1108539"/>
            <a:ext cx="1222834" cy="1222834"/>
          </a:xfrm>
          <a:prstGeom prst="rect">
            <a:avLst/>
          </a:prstGeom>
        </p:spPr>
      </p:pic>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48</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H="1" flipV="1">
            <a:off x="2673752" y="4195283"/>
            <a:ext cx="1079541" cy="423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3808694" y="4413481"/>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1542170"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216869"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BAD96A5C-2954-470F-89AD-0F9FB5D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05083"/>
            <a:ext cx="688068" cy="688068"/>
          </a:xfrm>
          <a:prstGeom prst="rect">
            <a:avLst/>
          </a:prstGeom>
        </p:spPr>
      </p:pic>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2"/>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polynomial regression model is overfitting the training data and the linear model is underfitting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lstStyle/>
          <a:p>
            <a:r>
              <a:rPr lang="en-US" dirty="0"/>
              <a:t>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pic>
        <p:nvPicPr>
          <p:cNvPr id="10" name="Picture 9" descr="Icon&#10;&#10;Description automatically generated">
            <a:extLst>
              <a:ext uri="{FF2B5EF4-FFF2-40B4-BE49-F238E27FC236}">
                <a16:creationId xmlns:a16="http://schemas.microsoft.com/office/drawing/2014/main" id="{B8A285E1-18C6-4D1B-A792-F3B881508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594" y="1042632"/>
            <a:ext cx="1222834" cy="1222834"/>
          </a:xfrm>
          <a:prstGeom prst="rect">
            <a:avLst/>
          </a:prstGeom>
        </p:spPr>
      </p:pic>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015663"/>
          </a:xfrm>
          <a:prstGeom prst="rect">
            <a:avLst/>
          </a:prstGeom>
          <a:noFill/>
        </p:spPr>
        <p:txBody>
          <a:bodyPr wrap="square" rtlCol="0">
            <a:spAutoFit/>
          </a:bodyPr>
          <a:lstStyle/>
          <a:p>
            <a:pPr algn="l"/>
            <a:r>
              <a:rPr lang="en-US" sz="3000" dirty="0">
                <a:cs typeface="Times New Roman" panose="02020603050405020304" pitchFamily="18" charset="0"/>
              </a:rPr>
              <a:t>≠ </a:t>
            </a: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59</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60</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7"/>
            <a:ext cx="12192000" cy="946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dirty="0"/>
              <a:t>Form a team (no more than 4 people)</a:t>
            </a:r>
          </a:p>
          <a:p>
            <a:pPr marL="457200" indent="-457200">
              <a:buFont typeface="Arial" panose="020B0604020202020204" pitchFamily="34" charset="0"/>
              <a:buAutoNum type="arabicParenR"/>
            </a:pPr>
            <a:r>
              <a:rPr lang="en-US" dirty="0"/>
              <a:t>Make git pull requests to improve one of the e-book’s chapter 2 summaries</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61</a:t>
            </a:fld>
            <a:endParaRPr lang="en-US"/>
          </a:p>
        </p:txBody>
      </p:sp>
    </p:spTree>
    <p:extLst>
      <p:ext uri="{BB962C8B-B14F-4D97-AF65-F5344CB8AC3E}">
        <p14:creationId xmlns:p14="http://schemas.microsoft.com/office/powerpoint/2010/main" val="1570930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62</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stretch>
            <a:fillRect/>
          </a:stretch>
        </p:blipFill>
        <p:spPr>
          <a:xfrm>
            <a:off x="-45719" y="1024495"/>
            <a:ext cx="12280496" cy="5833505"/>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651"/>
          <a:stretch/>
        </p:blipFill>
        <p:spPr>
          <a:xfrm>
            <a:off x="2173" y="1041722"/>
            <a:ext cx="12173150" cy="5810491"/>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r="14235"/>
          <a:stretch/>
        </p:blipFill>
        <p:spPr>
          <a:xfrm>
            <a:off x="0" y="1317219"/>
            <a:ext cx="12192000" cy="5540780"/>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857,1428"/>
  <p:tag name="LATEXADDIN" val="\documentclass{article}&#10;\usepackage{amsmath,xcolor}&#10;\pagestyle{empty}&#10;\begin{document}&#10;&#10;$\textcolor{white}{\frac{TP+TN}{TP&#10;+TN+FP+F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2776</Words>
  <Application>Microsoft Office PowerPoint</Application>
  <PresentationFormat>Widescreen</PresentationFormat>
  <Paragraphs>405</Paragraphs>
  <Slides>63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adobe-clean</vt:lpstr>
      <vt:lpstr>arial</vt:lpstr>
      <vt:lpstr>arial</vt:lpstr>
      <vt:lpstr>Calibri</vt:lpstr>
      <vt:lpstr>CMU Sans Serif</vt:lpstr>
      <vt:lpstr>Roboto</vt:lpstr>
      <vt:lpstr>Times New Roman</vt:lpstr>
      <vt:lpstr>Wingdings</vt:lpstr>
      <vt:lpstr>Office Theme</vt:lpstr>
      <vt:lpstr>Welcome to “Machine Learning for Earth and Environmental Sciences”!</vt:lpstr>
      <vt:lpstr>Min 15-30: Introductions, Moodle, and Syllabus</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120</cp:revision>
  <dcterms:created xsi:type="dcterms:W3CDTF">2022-02-23T18:29:24Z</dcterms:created>
  <dcterms:modified xsi:type="dcterms:W3CDTF">2024-09-26T08:54:48Z</dcterms:modified>
</cp:coreProperties>
</file>